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FirstP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3629" y="5109103"/>
            <a:ext cx="7843770" cy="457343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804987" y="4025900"/>
            <a:ext cx="286024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/>
              <a:t>CODE CHASERS</a:t>
            </a: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743222" y="2032248"/>
            <a:ext cx="5885961" cy="1317774"/>
          </a:xfrm>
          <a:prstGeom prst="rect">
            <a:avLst/>
          </a:prstGeom>
        </p:spPr>
        <p:txBody>
          <a:bodyPr/>
          <a:lstStyle>
            <a:lvl1pPr defTabSz="578358">
              <a:defRPr sz="6336">
                <a:solidFill>
                  <a:srgbClr val="164F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336">
                <a:solidFill>
                  <a:srgbClr val="164F86"/>
                </a:solidFill>
              </a:rPr>
              <a:t>PMO Mobile APP</a:t>
            </a:r>
          </a:p>
        </p:txBody>
      </p:sp>
      <p:sp>
        <p:nvSpPr>
          <p:cNvPr id="35" name="Shape 35"/>
          <p:cNvSpPr/>
          <p:nvPr/>
        </p:nvSpPr>
        <p:spPr>
          <a:xfrm flipV="1">
            <a:off x="816768" y="3687960"/>
            <a:ext cx="7909422" cy="1"/>
          </a:xfrm>
          <a:prstGeom prst="line">
            <a:avLst/>
          </a:prstGeom>
          <a:ln w="25400">
            <a:solidFill>
              <a:srgbClr val="000000">
                <a:alpha val="11352"/>
              </a:srgbClr>
            </a:solidFill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3725736" y="3225800"/>
            <a:ext cx="5553329" cy="3302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Home Page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Homep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8455" y="300485"/>
            <a:ext cx="4987890" cy="9152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Navigation Drawer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Draw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2091" y="252109"/>
            <a:ext cx="5040618" cy="9249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3443295" y="3797300"/>
            <a:ext cx="6118210" cy="2159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News Feeds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NewsFeedDetai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1977" y="866020"/>
            <a:ext cx="4074355" cy="7476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NewsFeedComment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04622" y="862182"/>
            <a:ext cx="4078537" cy="7483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Screen Shot 2015-08-25 at 12.46.13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135" y="760485"/>
            <a:ext cx="4258749" cy="7579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xfrm>
            <a:off x="5257371" y="3797300"/>
            <a:ext cx="2490058" cy="2159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Store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tor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138" y="845216"/>
            <a:ext cx="3997613" cy="7335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Stor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1504" y="845216"/>
            <a:ext cx="3997614" cy="7335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Stor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34871" y="845216"/>
            <a:ext cx="3997614" cy="7335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xfrm>
            <a:off x="3641338" y="3797300"/>
            <a:ext cx="5722124" cy="2159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Notifications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NotoficationRepo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803" y="891870"/>
            <a:ext cx="4506437" cy="8269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NotoficationRepo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8657" y="890738"/>
            <a:ext cx="4507671" cy="8271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xfrm>
            <a:off x="952500" y="444500"/>
            <a:ext cx="11099800" cy="1255923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>
              <a:defRPr sz="1800"/>
            </a:pPr>
            <a:r>
              <a:rPr sz="5600"/>
              <a:t>AGENDA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952500" y="1636368"/>
            <a:ext cx="11099800" cy="7253632"/>
          </a:xfrm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Overview of WireFrames</a:t>
            </a:r>
            <a:endParaRPr sz="2016"/>
          </a:p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Unique Features of the Wireframe</a:t>
            </a:r>
            <a:endParaRPr sz="2016"/>
          </a:p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Wireframes</a:t>
            </a:r>
            <a:endParaRPr sz="2016"/>
          </a:p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System Diagram</a:t>
            </a:r>
            <a:endParaRPr sz="2016"/>
          </a:p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Deployment Architecture</a:t>
            </a:r>
            <a:endParaRPr sz="2016"/>
          </a:p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Server Stack</a:t>
            </a:r>
            <a:endParaRPr sz="2016"/>
          </a:p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Scalability</a:t>
            </a:r>
            <a:endParaRPr sz="2016"/>
          </a:p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Performance</a:t>
            </a:r>
            <a:endParaRPr sz="2016"/>
          </a:p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Power Management</a:t>
            </a:r>
            <a:endParaRPr sz="2016"/>
          </a:p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Accessibility</a:t>
            </a:r>
            <a:endParaRPr sz="2016"/>
          </a:p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Security</a:t>
            </a:r>
            <a:endParaRPr sz="2016"/>
          </a:p>
          <a:p>
            <a:pPr lvl="0" marL="248920" indent="-248920" defTabSz="327152">
              <a:spcBef>
                <a:spcPts val="2300"/>
              </a:spcBef>
              <a:defRPr sz="1800"/>
            </a:pPr>
            <a:r>
              <a:rPr sz="2016"/>
              <a:t>Skills set of the team members 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1914649" y="3651428"/>
            <a:ext cx="9175502" cy="2450744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Photo-Video Gallery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hotoVideo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8575" y="399425"/>
            <a:ext cx="4880052" cy="895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hotoVideo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3551" y="335022"/>
            <a:ext cx="4950246" cy="9083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Video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682" y="731786"/>
            <a:ext cx="4640306" cy="8514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VirtualTou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6958" y="731786"/>
            <a:ext cx="4640307" cy="8514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4711019" y="3651428"/>
            <a:ext cx="3582762" cy="2450744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Donate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Cabinet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6678" y="829364"/>
            <a:ext cx="4411445" cy="809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Screen Shot 2015-08-24 at 3.06.0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4223" y="1555581"/>
            <a:ext cx="3836353" cy="680026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/>
        </p:nvSpPr>
        <p:spPr>
          <a:xfrm flipV="1">
            <a:off x="8419710" y="1539133"/>
            <a:ext cx="1" cy="6833160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pic>
        <p:nvPicPr>
          <p:cNvPr id="92" name="Screen Shot 2015-08-24 at 3.10.56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62414" y="1539738"/>
            <a:ext cx="3836353" cy="6785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Write To PM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Video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682" y="731786"/>
            <a:ext cx="4640306" cy="8514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VirtualTou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6958" y="731786"/>
            <a:ext cx="4640307" cy="8514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Screen Shot 2015-08-24 at 3.14.06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0272" y="1508051"/>
            <a:ext cx="3993127" cy="7075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Screen Shot 2015-08-24 at 3.15.45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50548" y="1496961"/>
            <a:ext cx="3993127" cy="709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Search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Video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682" y="731786"/>
            <a:ext cx="4640306" cy="8514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VirtualTou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8646" y="731786"/>
            <a:ext cx="4640306" cy="8514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Screen Shot 2015-08-24 at 3.14.06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0272" y="1508051"/>
            <a:ext cx="3993127" cy="7075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Screen Shot 2015-08-24 at 3.25.37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0272" y="1508051"/>
            <a:ext cx="3993127" cy="7075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Screen Shot 2015-08-24 at 3.14.06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82235" y="1508051"/>
            <a:ext cx="3993127" cy="7075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Screen Shot 2015-08-24 at 3.23.11 p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82235" y="1479523"/>
            <a:ext cx="3993127" cy="7132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System Diagram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572887" y="3225800"/>
            <a:ext cx="11859027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Overview of Wireframes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9240670" y="3552609"/>
            <a:ext cx="3323278" cy="275928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13" name="Shape 113"/>
          <p:cNvSpPr/>
          <p:nvPr/>
        </p:nvSpPr>
        <p:spPr>
          <a:xfrm>
            <a:off x="520396" y="2942636"/>
            <a:ext cx="4327461" cy="4644658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14" name="Shape 114"/>
          <p:cNvSpPr/>
          <p:nvPr/>
        </p:nvSpPr>
        <p:spPr>
          <a:xfrm>
            <a:off x="755935" y="3184719"/>
            <a:ext cx="209740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Android OS</a:t>
            </a:r>
          </a:p>
        </p:txBody>
      </p:sp>
      <p:sp>
        <p:nvSpPr>
          <p:cNvPr id="115" name="Shape 115"/>
          <p:cNvSpPr/>
          <p:nvPr/>
        </p:nvSpPr>
        <p:spPr>
          <a:xfrm>
            <a:off x="956240" y="4372511"/>
            <a:ext cx="145206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PMO App</a:t>
            </a:r>
          </a:p>
        </p:txBody>
      </p:sp>
      <p:sp>
        <p:nvSpPr>
          <p:cNvPr id="116" name="Shape 116"/>
          <p:cNvSpPr/>
          <p:nvPr/>
        </p:nvSpPr>
        <p:spPr>
          <a:xfrm>
            <a:off x="967035" y="5203026"/>
            <a:ext cx="343418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100"/>
              <a:t>PMOMainComponent</a:t>
            </a:r>
            <a:endParaRPr sz="2100"/>
          </a:p>
          <a:p>
            <a:pPr lvl="0" algn="l">
              <a:defRPr sz="1800"/>
            </a:pPr>
            <a:r>
              <a:rPr sz="2100"/>
              <a:t>PMOBackendComponent</a:t>
            </a:r>
            <a:endParaRPr sz="2100"/>
          </a:p>
          <a:p>
            <a:pPr lvl="0" algn="l">
              <a:defRPr sz="1800"/>
            </a:pPr>
            <a:r>
              <a:rPr sz="2100"/>
              <a:t>PMONotificationComponent</a:t>
            </a:r>
          </a:p>
        </p:txBody>
      </p:sp>
      <p:sp>
        <p:nvSpPr>
          <p:cNvPr id="117" name="Shape 117"/>
          <p:cNvSpPr/>
          <p:nvPr/>
        </p:nvSpPr>
        <p:spPr>
          <a:xfrm>
            <a:off x="1827450" y="455213"/>
            <a:ext cx="1270001" cy="1270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GPS</a:t>
            </a:r>
          </a:p>
        </p:txBody>
      </p:sp>
      <p:sp>
        <p:nvSpPr>
          <p:cNvPr id="118" name="Shape 118"/>
          <p:cNvSpPr/>
          <p:nvPr/>
        </p:nvSpPr>
        <p:spPr>
          <a:xfrm>
            <a:off x="6195376" y="4099209"/>
            <a:ext cx="1697774" cy="1555183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Internet</a:t>
            </a:r>
          </a:p>
        </p:txBody>
      </p:sp>
      <p:sp>
        <p:nvSpPr>
          <p:cNvPr id="119" name="Shape 119"/>
          <p:cNvSpPr/>
          <p:nvPr/>
        </p:nvSpPr>
        <p:spPr>
          <a:xfrm>
            <a:off x="805074" y="3995638"/>
            <a:ext cx="3758105" cy="2966427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0" name="Shape 120"/>
          <p:cNvSpPr/>
          <p:nvPr/>
        </p:nvSpPr>
        <p:spPr>
          <a:xfrm flipV="1">
            <a:off x="2462450" y="1792377"/>
            <a:ext cx="1" cy="1083096"/>
          </a:xfrm>
          <a:prstGeom prst="line">
            <a:avLst/>
          </a:prstGeom>
          <a:ln w="25400">
            <a:solidFill/>
            <a:miter lim="400000"/>
            <a:headEnd type="triangle"/>
            <a:tailEnd type="stealth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1" name="Shape 121"/>
          <p:cNvSpPr/>
          <p:nvPr/>
        </p:nvSpPr>
        <p:spPr>
          <a:xfrm flipH="1">
            <a:off x="4859732" y="4932252"/>
            <a:ext cx="1323770" cy="1"/>
          </a:xfrm>
          <a:prstGeom prst="line">
            <a:avLst/>
          </a:prstGeom>
          <a:ln w="25400">
            <a:solidFill/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2" name="Shape 122"/>
          <p:cNvSpPr/>
          <p:nvPr/>
        </p:nvSpPr>
        <p:spPr>
          <a:xfrm flipH="1">
            <a:off x="7905025" y="4876800"/>
            <a:ext cx="1323770" cy="0"/>
          </a:xfrm>
          <a:prstGeom prst="line">
            <a:avLst/>
          </a:prstGeom>
          <a:ln w="25400">
            <a:solidFill/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3" name="Shape 123"/>
          <p:cNvSpPr/>
          <p:nvPr/>
        </p:nvSpPr>
        <p:spPr>
          <a:xfrm>
            <a:off x="5161063" y="4404261"/>
            <a:ext cx="72110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Https</a:t>
            </a:r>
          </a:p>
        </p:txBody>
      </p:sp>
      <p:sp>
        <p:nvSpPr>
          <p:cNvPr id="124" name="Shape 124"/>
          <p:cNvSpPr/>
          <p:nvPr/>
        </p:nvSpPr>
        <p:spPr>
          <a:xfrm>
            <a:off x="5132869" y="5061764"/>
            <a:ext cx="77749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JSON</a:t>
            </a:r>
          </a:p>
        </p:txBody>
      </p:sp>
      <p:sp>
        <p:nvSpPr>
          <p:cNvPr id="125" name="Shape 125"/>
          <p:cNvSpPr/>
          <p:nvPr/>
        </p:nvSpPr>
        <p:spPr>
          <a:xfrm>
            <a:off x="9239510" y="3799824"/>
            <a:ext cx="32192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Google Cloud Platform</a:t>
            </a:r>
          </a:p>
        </p:txBody>
      </p:sp>
      <p:sp>
        <p:nvSpPr>
          <p:cNvPr id="126" name="Shape 126"/>
          <p:cNvSpPr/>
          <p:nvPr/>
        </p:nvSpPr>
        <p:spPr>
          <a:xfrm>
            <a:off x="9845871" y="4852544"/>
            <a:ext cx="211287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PMO BackEnd</a:t>
            </a:r>
          </a:p>
        </p:txBody>
      </p:sp>
      <p:sp>
        <p:nvSpPr>
          <p:cNvPr id="127" name="Shape 127"/>
          <p:cNvSpPr/>
          <p:nvPr/>
        </p:nvSpPr>
        <p:spPr>
          <a:xfrm>
            <a:off x="9525347" y="4465194"/>
            <a:ext cx="2753923" cy="12446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351079" y="3225800"/>
            <a:ext cx="12302642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Deployment Architecture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mobile-app-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8198"/>
            <a:ext cx="13004800" cy="8837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3205699" y="1786064"/>
            <a:ext cx="6751837" cy="6181472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pic>
        <p:nvPicPr>
          <p:cNvPr id="134" name="app engin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0425" y="2113467"/>
            <a:ext cx="711770" cy="42560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35" name="Shape 135"/>
          <p:cNvSpPr/>
          <p:nvPr/>
        </p:nvSpPr>
        <p:spPr>
          <a:xfrm>
            <a:off x="5238470" y="2002405"/>
            <a:ext cx="25278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App Engine</a:t>
            </a:r>
          </a:p>
        </p:txBody>
      </p:sp>
      <p:sp>
        <p:nvSpPr>
          <p:cNvPr id="136" name="Shape 136"/>
          <p:cNvSpPr/>
          <p:nvPr/>
        </p:nvSpPr>
        <p:spPr>
          <a:xfrm>
            <a:off x="4013715" y="2870179"/>
            <a:ext cx="5135805" cy="4549596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37" name="Shape 137"/>
          <p:cNvSpPr/>
          <p:nvPr/>
        </p:nvSpPr>
        <p:spPr>
          <a:xfrm>
            <a:off x="4027585" y="3544687"/>
            <a:ext cx="5108064" cy="1"/>
          </a:xfrm>
          <a:prstGeom prst="lin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38" name="Shape 138"/>
          <p:cNvSpPr/>
          <p:nvPr/>
        </p:nvSpPr>
        <p:spPr>
          <a:xfrm>
            <a:off x="4225437" y="2870179"/>
            <a:ext cx="47123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PMOAppBackEnd.war</a:t>
            </a:r>
          </a:p>
        </p:txBody>
      </p:sp>
      <p:sp>
        <p:nvSpPr>
          <p:cNvPr id="139" name="Shape 139"/>
          <p:cNvSpPr/>
          <p:nvPr/>
        </p:nvSpPr>
        <p:spPr>
          <a:xfrm>
            <a:off x="6330191" y="3997619"/>
            <a:ext cx="2502460" cy="2294716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40" name="Shape 140"/>
          <p:cNvSpPr/>
          <p:nvPr/>
        </p:nvSpPr>
        <p:spPr>
          <a:xfrm>
            <a:off x="4330584" y="4660710"/>
            <a:ext cx="1602714" cy="6223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100"/>
            </a:lvl1pPr>
          </a:lstStyle>
          <a:p>
            <a:pPr lvl="0">
              <a:defRPr sz="1800"/>
            </a:pPr>
            <a:r>
              <a:rPr sz="2100"/>
              <a:t>src folder</a:t>
            </a:r>
          </a:p>
        </p:txBody>
      </p:sp>
      <p:sp>
        <p:nvSpPr>
          <p:cNvPr id="141" name="Shape 141"/>
          <p:cNvSpPr/>
          <p:nvPr/>
        </p:nvSpPr>
        <p:spPr>
          <a:xfrm>
            <a:off x="6700091" y="3984919"/>
            <a:ext cx="176266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WEB-INF</a:t>
            </a:r>
          </a:p>
        </p:txBody>
      </p:sp>
      <p:sp>
        <p:nvSpPr>
          <p:cNvPr id="142" name="Shape 142"/>
          <p:cNvSpPr/>
          <p:nvPr/>
        </p:nvSpPr>
        <p:spPr>
          <a:xfrm>
            <a:off x="6325139" y="4543078"/>
            <a:ext cx="2512563" cy="1"/>
          </a:xfrm>
          <a:prstGeom prst="lin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43" name="Shape 143"/>
          <p:cNvSpPr/>
          <p:nvPr/>
        </p:nvSpPr>
        <p:spPr>
          <a:xfrm>
            <a:off x="6395240" y="4996650"/>
            <a:ext cx="237236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appengine-web.xml</a:t>
            </a:r>
          </a:p>
        </p:txBody>
      </p:sp>
      <p:sp>
        <p:nvSpPr>
          <p:cNvPr id="144" name="Shape 144"/>
          <p:cNvSpPr/>
          <p:nvPr/>
        </p:nvSpPr>
        <p:spPr>
          <a:xfrm>
            <a:off x="7051576" y="5408833"/>
            <a:ext cx="105968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web.xml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 lvl="0">
              <a:defRPr sz="1800"/>
            </a:pPr>
            <a:r>
              <a:rPr sz="5700"/>
              <a:t>Benefits of Google Cloud Platform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Automatic Scalability</a:t>
            </a:r>
            <a:endParaRPr sz="3600"/>
          </a:p>
          <a:p>
            <a:pPr lvl="0">
              <a:defRPr sz="1800"/>
            </a:pPr>
            <a:r>
              <a:rPr sz="3600"/>
              <a:t>Automatic Load balancing</a:t>
            </a:r>
            <a:endParaRPr sz="3600"/>
          </a:p>
          <a:p>
            <a:pPr lvl="0">
              <a:defRPr sz="1800"/>
            </a:pPr>
            <a:r>
              <a:rPr sz="3600"/>
              <a:t>Static Content Serving and caching(Memcache)</a:t>
            </a:r>
            <a:endParaRPr sz="3600"/>
          </a:p>
          <a:p>
            <a:pPr lvl="0">
              <a:defRPr sz="1800"/>
            </a:pPr>
            <a:r>
              <a:rPr sz="3600"/>
              <a:t>Reliability and Performance </a:t>
            </a:r>
            <a:endParaRPr sz="3600"/>
          </a:p>
          <a:p>
            <a:pPr lvl="0">
              <a:defRPr sz="1800"/>
            </a:pPr>
            <a:r>
              <a:rPr sz="3600"/>
              <a:t>Monitoring and management</a:t>
            </a:r>
            <a:endParaRPr sz="3600"/>
          </a:p>
          <a:p>
            <a:pPr lvl="0">
              <a:defRPr sz="1800"/>
            </a:pPr>
            <a:r>
              <a:rPr sz="3600"/>
              <a:t>Configurable DoS protection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Server Stack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Google App Engine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Google Cloud Storage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Google Cloud Messaging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Google Cloud Endpoints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Java 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Android SDK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Gradle</a:t>
            </a:r>
            <a:endParaRPr sz="3168"/>
          </a:p>
          <a:p>
            <a:pPr lvl="0" marL="391159" indent="-391159" defTabSz="514095">
              <a:spcBef>
                <a:spcPts val="3600"/>
              </a:spcBef>
              <a:defRPr sz="1800"/>
            </a:pPr>
            <a:r>
              <a:rPr sz="3168"/>
              <a:t>Git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Scalability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Scalability of the backend server is insured by using Google Cloud Platform services(App Engine and related).</a:t>
            </a:r>
            <a:endParaRPr sz="3600"/>
          </a:p>
          <a:p>
            <a:pPr lvl="0">
              <a:defRPr sz="1800"/>
            </a:pPr>
            <a:r>
              <a:rPr sz="3600"/>
              <a:t>Scalability in the code is insured by the effective use of design patterns and the use of OOP features.</a:t>
            </a:r>
            <a:endParaRPr sz="3600"/>
          </a:p>
          <a:p>
            <a:pPr lvl="0">
              <a:defRPr sz="1800"/>
            </a:pPr>
            <a:r>
              <a:rPr sz="3600"/>
              <a:t>The design of the screens will be responsive and adaptive to ensure scalability in different devices.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Performance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It was designed by conforming to the guidelines of Material Design.</a:t>
            </a:r>
            <a:endParaRPr sz="3600"/>
          </a:p>
          <a:p>
            <a:pPr lvl="0">
              <a:defRPr sz="1800"/>
            </a:pPr>
            <a:r>
              <a:rPr sz="3600"/>
              <a:t>Consistency was the core principle of the design</a:t>
            </a:r>
            <a:endParaRPr sz="3600"/>
          </a:p>
          <a:p>
            <a:pPr lvl="0">
              <a:defRPr sz="1800"/>
            </a:pPr>
            <a:r>
              <a:rPr sz="3600"/>
              <a:t>Usability of every component was thoughtfully considered</a:t>
            </a:r>
            <a:endParaRPr sz="3600"/>
          </a:p>
          <a:p>
            <a:pPr lvl="0">
              <a:defRPr sz="1800"/>
            </a:pPr>
            <a:r>
              <a:rPr sz="3600"/>
              <a:t>Conforming to the blueprint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Use of tried and tested efficient programming practices, existing API’s etc. 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Reducing Overdraw.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Using effective threading to minimise the load on UI Thread.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Caching the data locally to make the app available even when there is no connectivity.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Managing data transfer with SyncAdapters.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Using performance tools like Android Lint and TraceView to identify bottlenecks and performance leaks in app.</a:t>
            </a:r>
            <a:endParaRPr sz="2772"/>
          </a:p>
          <a:p>
            <a:pPr lvl="0" marL="342264" indent="-342264" defTabSz="449833">
              <a:spcBef>
                <a:spcPts val="3200"/>
              </a:spcBef>
              <a:defRPr sz="1800"/>
            </a:pPr>
            <a:r>
              <a:rPr sz="2772"/>
              <a:t>Optimising Memory usage with the help of tools like Memory monitor.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Power Management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Whenever possible delegating network jobs to the Android Job Scheduler API for optimisation.</a:t>
            </a:r>
            <a:endParaRPr sz="3600"/>
          </a:p>
          <a:p>
            <a:pPr lvl="0">
              <a:defRPr sz="1800"/>
            </a:pPr>
            <a:r>
              <a:rPr sz="3600"/>
              <a:t>Effectively using WakeLocks for performing tasks.</a:t>
            </a:r>
            <a:endParaRPr sz="3600"/>
          </a:p>
          <a:p>
            <a:pPr lvl="0">
              <a:defRPr sz="1800"/>
            </a:pPr>
            <a:r>
              <a:rPr sz="3600"/>
              <a:t>Using Tools like Battery Historian to identify the reasons of power drain.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Accessibility</a:t>
            </a: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Localising app to support different languages.</a:t>
            </a:r>
            <a:endParaRPr sz="3600"/>
          </a:p>
          <a:p>
            <a:pPr lvl="0">
              <a:defRPr sz="1800"/>
            </a:pPr>
            <a:r>
              <a:rPr sz="3600"/>
              <a:t>Content description will be provided for UI components that don’t have visible text.</a:t>
            </a:r>
            <a:endParaRPr sz="3600"/>
          </a:p>
          <a:p>
            <a:pPr lvl="0">
              <a:defRPr sz="1800"/>
            </a:pPr>
            <a:r>
              <a:rPr sz="3600"/>
              <a:t>Focus based navigation will be enabled.</a:t>
            </a:r>
            <a:endParaRPr sz="3600"/>
          </a:p>
          <a:p>
            <a:pPr lvl="0">
              <a:defRPr sz="1800"/>
            </a:pPr>
            <a:r>
              <a:rPr sz="3600"/>
              <a:t>Audio feedback will always have a secondary feedback mechanism like a text message.</a:t>
            </a: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Security</a:t>
            </a: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Inbuilt DoS protection from App engine</a:t>
            </a:r>
            <a:endParaRPr sz="3600"/>
          </a:p>
          <a:p>
            <a:pPr lvl="0">
              <a:defRPr sz="1800"/>
            </a:pPr>
            <a:r>
              <a:rPr sz="3600"/>
              <a:t>Using the secure App Engine authentication API for login</a:t>
            </a:r>
            <a:endParaRPr sz="3600"/>
          </a:p>
          <a:p>
            <a:pPr lvl="0">
              <a:defRPr sz="1800"/>
            </a:pPr>
            <a:r>
              <a:rPr sz="3600"/>
              <a:t>Use some other SDKs for login like Facebook, twitter, Google+ etc.</a:t>
            </a:r>
            <a:endParaRPr sz="3600"/>
          </a:p>
          <a:p>
            <a:pPr lvl="0">
              <a:defRPr sz="1800"/>
            </a:pPr>
            <a:r>
              <a:rPr sz="3600"/>
              <a:t>Obfuscate the code (ProGuard)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Team Members and Skills</a:t>
            </a:r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neeraj.jpg"/>
          <p:cNvPicPr/>
          <p:nvPr/>
        </p:nvPicPr>
        <p:blipFill>
          <a:blip r:embed="rId2">
            <a:extLst/>
          </a:blip>
          <a:srcRect l="0" t="15070" r="0" b="6357"/>
          <a:stretch>
            <a:fillRect/>
          </a:stretch>
        </p:blipFill>
        <p:spPr>
          <a:xfrm>
            <a:off x="6718300" y="2603500"/>
            <a:ext cx="5334000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Neeraj Kumar Saroya</a:t>
            </a: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1465" indent="-291465" defTabSz="496570">
              <a:spcBef>
                <a:spcPts val="2700"/>
              </a:spcBef>
              <a:defRPr sz="1800"/>
            </a:pPr>
            <a:r>
              <a:rPr sz="2380"/>
              <a:t>Full stack developer with 5 years of software development working experience. Currently working with Siemens as Design and Development Engineer.</a:t>
            </a:r>
            <a:endParaRPr sz="2380"/>
          </a:p>
          <a:p>
            <a:pPr lvl="0" marL="291465" indent="-291465" defTabSz="496570">
              <a:spcBef>
                <a:spcPts val="2700"/>
              </a:spcBef>
              <a:defRPr sz="1800"/>
            </a:pPr>
            <a:r>
              <a:rPr sz="2380"/>
              <a:t>Specialises in creative web design &amp; development, java based websites and android app development.</a:t>
            </a:r>
            <a:endParaRPr sz="2380"/>
          </a:p>
          <a:p>
            <a:pPr lvl="0" marL="291465" indent="-291465" defTabSz="496570">
              <a:spcBef>
                <a:spcPts val="2700"/>
              </a:spcBef>
              <a:defRPr sz="1800"/>
            </a:pPr>
            <a:r>
              <a:rPr sz="2380"/>
              <a:t>Skill Set: JAVA, J2EE, Android, Spring MVC, Hibernate , jQuery, HTML5, CSS, JavaScript, AJAX, MySql, Adobe Photoshop CS5, Adobe Dreamweaver CS5, Adobe Flash CS5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aditya.jpg"/>
          <p:cNvPicPr/>
          <p:nvPr/>
        </p:nvPicPr>
        <p:blipFill>
          <a:blip r:embed="rId2">
            <a:extLst/>
          </a:blip>
          <a:srcRect l="1099" t="19526" r="1099" b="3649"/>
          <a:stretch>
            <a:fillRect/>
          </a:stretch>
        </p:blipFill>
        <p:spPr>
          <a:xfrm>
            <a:off x="6718299" y="2597150"/>
            <a:ext cx="5334001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Aditya Agrawal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Engineering graduate with a 5 years of software development experience in various domain. Currently working with Siemens as Design and Development Engineer.</a:t>
            </a:r>
            <a:endParaRPr sz="2800"/>
          </a:p>
          <a:p>
            <a:pPr lvl="0">
              <a:defRPr sz="1800"/>
            </a:pPr>
            <a:r>
              <a:rPr sz="2800"/>
              <a:t>Specialisation includes Java and android application development along with database.</a:t>
            </a:r>
            <a:endParaRPr sz="2800"/>
          </a:p>
          <a:p>
            <a:pPr lvl="0">
              <a:defRPr sz="1800"/>
            </a:pPr>
            <a:r>
              <a:rPr sz="2800"/>
              <a:t>Skill Set: JAVA, J2EE, Android, HTML,CSS, MySql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Unique Features</a:t>
            </a:r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G_4117.jpg"/>
          <p:cNvPicPr/>
          <p:nvPr/>
        </p:nvPicPr>
        <p:blipFill>
          <a:blip r:embed="rId2">
            <a:extLst/>
          </a:blip>
          <a:srcRect l="0" t="21583" r="0" b="0"/>
          <a:stretch>
            <a:fillRect/>
          </a:stretch>
        </p:blipFill>
        <p:spPr>
          <a:xfrm>
            <a:off x="6718300" y="2603500"/>
            <a:ext cx="5334001" cy="627331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Chetan Melkani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9398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lvl="0" marL="250317" indent="-250317" defTabSz="426466">
              <a:spcBef>
                <a:spcPts val="2300"/>
              </a:spcBef>
              <a:defRPr sz="1800"/>
            </a:pPr>
            <a:r>
              <a:rPr sz="2044"/>
              <a:t>A full stack developer with 4+ years of developing applications and products in Java and J2EE. Currently working with Siemens as Design and Development Engineer.</a:t>
            </a:r>
            <a:endParaRPr sz="2044"/>
          </a:p>
          <a:p>
            <a:pPr lvl="0" marL="250317" indent="-250317" defTabSz="426466">
              <a:spcBef>
                <a:spcPts val="2300"/>
              </a:spcBef>
              <a:defRPr sz="1800"/>
            </a:pPr>
            <a:r>
              <a:rPr sz="2044"/>
              <a:t>Have worked on complex web applications in Finance and Energy domain.</a:t>
            </a:r>
            <a:endParaRPr sz="2044"/>
          </a:p>
          <a:p>
            <a:pPr lvl="0" marL="250317" indent="-250317" defTabSz="426466">
              <a:spcBef>
                <a:spcPts val="2300"/>
              </a:spcBef>
              <a:defRPr sz="1800"/>
            </a:pPr>
            <a:r>
              <a:rPr sz="2044"/>
              <a:t>Has open source android projects in GitHub.</a:t>
            </a:r>
            <a:endParaRPr sz="2044"/>
          </a:p>
          <a:p>
            <a:pPr lvl="0" marL="250317" indent="-250317" defTabSz="426466">
              <a:spcBef>
                <a:spcPts val="2300"/>
              </a:spcBef>
              <a:defRPr sz="1800"/>
            </a:pPr>
            <a:r>
              <a:rPr sz="2044"/>
              <a:t>Active participation in Hackathons and online coding competitions.</a:t>
            </a:r>
            <a:endParaRPr sz="2044"/>
          </a:p>
          <a:p>
            <a:pPr lvl="0" marL="250317" indent="-250317" defTabSz="426466">
              <a:spcBef>
                <a:spcPts val="2300"/>
              </a:spcBef>
              <a:defRPr sz="1800"/>
            </a:pPr>
            <a:r>
              <a:rPr sz="2044"/>
              <a:t>Skill Set: Java, J2EE, Android, Spring, Hibernate, JavaScript, jQuery, HTML, CSS, HTML, MySql, Oracle, Maven, Jenkins.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60045" indent="-360045" defTabSz="473201">
              <a:spcBef>
                <a:spcPts val="3400"/>
              </a:spcBef>
              <a:defRPr sz="1800"/>
            </a:pPr>
            <a:r>
              <a:rPr sz="2916"/>
              <a:t>Ease of Access, use of minimum button press to perform a task</a:t>
            </a:r>
            <a:endParaRPr sz="2916"/>
          </a:p>
          <a:p>
            <a:pPr lvl="0" marL="360045" indent="-360045" defTabSz="473201">
              <a:spcBef>
                <a:spcPts val="3400"/>
              </a:spcBef>
              <a:defRPr sz="1800"/>
            </a:pPr>
            <a:r>
              <a:rPr sz="2916"/>
              <a:t>Consistent and adaptive design</a:t>
            </a:r>
            <a:endParaRPr sz="2916"/>
          </a:p>
          <a:p>
            <a:pPr lvl="0" marL="360045" indent="-360045" defTabSz="473201">
              <a:spcBef>
                <a:spcPts val="3400"/>
              </a:spcBef>
              <a:defRPr sz="1800"/>
            </a:pPr>
            <a:r>
              <a:rPr sz="2916"/>
              <a:t>Inbuilt social interaction(Comments) in every component</a:t>
            </a:r>
            <a:endParaRPr sz="2916"/>
          </a:p>
          <a:p>
            <a:pPr lvl="0" marL="360045" indent="-360045" defTabSz="473201">
              <a:spcBef>
                <a:spcPts val="3400"/>
              </a:spcBef>
              <a:defRPr sz="1800"/>
            </a:pPr>
            <a:r>
              <a:rPr sz="2916"/>
              <a:t>Bold and Bright colours as per the design guidelines</a:t>
            </a:r>
            <a:endParaRPr sz="2916"/>
          </a:p>
          <a:p>
            <a:pPr lvl="0" marL="360045" indent="-360045" defTabSz="473201">
              <a:spcBef>
                <a:spcPts val="3400"/>
              </a:spcBef>
              <a:defRPr sz="1800"/>
            </a:pPr>
            <a:r>
              <a:rPr sz="2916"/>
              <a:t>The transformation and animation create meaning</a:t>
            </a:r>
            <a:endParaRPr sz="2916"/>
          </a:p>
          <a:p>
            <a:pPr lvl="0" marL="360045" indent="-360045" defTabSz="473201">
              <a:spcBef>
                <a:spcPts val="3400"/>
              </a:spcBef>
              <a:defRPr sz="1800"/>
            </a:pPr>
            <a:r>
              <a:rPr sz="2916"/>
              <a:t>Ever accessible search button, which can search through the entire app</a:t>
            </a:r>
            <a:endParaRPr sz="2916"/>
          </a:p>
          <a:p>
            <a:pPr lvl="0" marL="360045" indent="-360045" defTabSz="473201">
              <a:spcBef>
                <a:spcPts val="3400"/>
              </a:spcBef>
              <a:defRPr sz="1800"/>
            </a:pPr>
            <a:r>
              <a:rPr sz="2916"/>
              <a:t>FAB becomes available when an action is required in a page</a:t>
            </a:r>
            <a:endParaRPr sz="2916"/>
          </a:p>
          <a:p>
            <a:pPr lvl="0" marL="360045" indent="-360045" defTabSz="473201">
              <a:spcBef>
                <a:spcPts val="3400"/>
              </a:spcBef>
              <a:defRPr sz="1800"/>
            </a:pPr>
            <a:r>
              <a:rPr sz="2916"/>
              <a:t>Use of keyline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Wireframes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xfrm>
            <a:off x="2569163" y="3225800"/>
            <a:ext cx="7866474" cy="3302000"/>
          </a:xfrm>
          <a:prstGeom prst="rect">
            <a:avLst/>
          </a:prstGeom>
        </p:spPr>
        <p:txBody>
          <a:bodyPr/>
          <a:lstStyle>
            <a:lvl1pPr algn="l">
              <a:defRPr sz="7000"/>
            </a:lvl1pPr>
          </a:lstStyle>
          <a:p>
            <a:pPr lvl="0">
              <a:defRPr sz="1800"/>
            </a:pPr>
            <a:r>
              <a:rPr sz="7000"/>
              <a:t>Log in and Sign Up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loginpage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526" y="1438500"/>
            <a:ext cx="8692426" cy="68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